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Now Bold" charset="1" panose="00000800000000000000"/>
      <p:regular r:id="rId14"/>
    </p:embeddedFont>
    <p:embeddedFont>
      <p:font typeface="Open Sans" charset="1" panose="020B0606030504020204"/>
      <p:regular r:id="rId15"/>
    </p:embeddedFont>
    <p:embeddedFont>
      <p:font typeface="DM Sans" charset="1" panose="00000000000000000000"/>
      <p:regular r:id="rId16"/>
    </p:embeddedFont>
    <p:embeddedFont>
      <p:font typeface="DM Sans Bold" charset="1" panose="00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Relationship Id="rId5" Target="../media/image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7.svg" Type="http://schemas.openxmlformats.org/officeDocument/2006/relationships/image"/><Relationship Id="rId11" Target="../media/image28.png" Type="http://schemas.openxmlformats.org/officeDocument/2006/relationships/image"/><Relationship Id="rId12" Target="../media/image29.svg" Type="http://schemas.openxmlformats.org/officeDocument/2006/relationships/image"/><Relationship Id="rId13" Target="../media/image30.png" Type="http://schemas.openxmlformats.org/officeDocument/2006/relationships/image"/><Relationship Id="rId14" Target="../media/image31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2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svg" Type="http://schemas.openxmlformats.org/officeDocument/2006/relationships/image"/><Relationship Id="rId11" Target="../media/image36.png" Type="http://schemas.openxmlformats.org/officeDocument/2006/relationships/image"/><Relationship Id="rId12" Target="../media/image37.svg" Type="http://schemas.openxmlformats.org/officeDocument/2006/relationships/image"/><Relationship Id="rId13" Target="../media/image38.png" Type="http://schemas.openxmlformats.org/officeDocument/2006/relationships/image"/><Relationship Id="rId14" Target="../media/image39.svg" Type="http://schemas.openxmlformats.org/officeDocument/2006/relationships/image"/><Relationship Id="rId15" Target="../media/image40.png" Type="http://schemas.openxmlformats.org/officeDocument/2006/relationships/image"/><Relationship Id="rId16" Target="../media/image41.svg" Type="http://schemas.openxmlformats.org/officeDocument/2006/relationships/image"/><Relationship Id="rId2" Target="../media/image19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9.svg" Type="http://schemas.openxmlformats.org/officeDocument/2006/relationships/image"/><Relationship Id="rId2" Target="../media/image42.png" Type="http://schemas.openxmlformats.org/officeDocument/2006/relationships/image"/><Relationship Id="rId3" Target="../media/image43.svg" Type="http://schemas.openxmlformats.org/officeDocument/2006/relationships/image"/><Relationship Id="rId4" Target="../media/image5.png" Type="http://schemas.openxmlformats.org/officeDocument/2006/relationships/image"/><Relationship Id="rId5" Target="../media/image44.png" Type="http://schemas.openxmlformats.org/officeDocument/2006/relationships/image"/><Relationship Id="rId6" Target="../media/image45.svg" Type="http://schemas.openxmlformats.org/officeDocument/2006/relationships/image"/><Relationship Id="rId7" Target="../media/image46.png" Type="http://schemas.openxmlformats.org/officeDocument/2006/relationships/image"/><Relationship Id="rId8" Target="../media/image47.svg" Type="http://schemas.openxmlformats.org/officeDocument/2006/relationships/image"/><Relationship Id="rId9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5400000">
            <a:off x="11392544" y="4154952"/>
            <a:ext cx="11958151" cy="1929323"/>
            <a:chOff x="0" y="0"/>
            <a:chExt cx="3149472" cy="50813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149472" cy="508135"/>
            </a:xfrm>
            <a:custGeom>
              <a:avLst/>
              <a:gdLst/>
              <a:ahLst/>
              <a:cxnLst/>
              <a:rect r="r" b="b" t="t" l="l"/>
              <a:pathLst>
                <a:path h="508135" w="3149472">
                  <a:moveTo>
                    <a:pt x="0" y="0"/>
                  </a:moveTo>
                  <a:lnTo>
                    <a:pt x="3149472" y="0"/>
                  </a:lnTo>
                  <a:lnTo>
                    <a:pt x="3149472" y="508135"/>
                  </a:lnTo>
                  <a:lnTo>
                    <a:pt x="0" y="508135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3149472" cy="5367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590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08957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380940" y="649592"/>
            <a:ext cx="7516996" cy="8987817"/>
            <a:chOff x="0" y="0"/>
            <a:chExt cx="8603361" cy="1028674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-2794" y="-127"/>
              <a:ext cx="8606155" cy="10286873"/>
            </a:xfrm>
            <a:custGeom>
              <a:avLst/>
              <a:gdLst/>
              <a:ahLst/>
              <a:cxnLst/>
              <a:rect r="r" b="b" t="t" l="l"/>
              <a:pathLst>
                <a:path h="10286873" w="8606155">
                  <a:moveTo>
                    <a:pt x="8606155" y="10251440"/>
                  </a:moveTo>
                  <a:cubicBezTo>
                    <a:pt x="8606155" y="10284587"/>
                    <a:pt x="8595487" y="10286873"/>
                    <a:pt x="8567674" y="10286873"/>
                  </a:cubicBezTo>
                  <a:cubicBezTo>
                    <a:pt x="5713095" y="10286238"/>
                    <a:pt x="2858643" y="10286238"/>
                    <a:pt x="4064" y="10286238"/>
                  </a:cubicBezTo>
                  <a:cubicBezTo>
                    <a:pt x="0" y="10272395"/>
                    <a:pt x="6350" y="10259822"/>
                    <a:pt x="9271" y="10246995"/>
                  </a:cubicBezTo>
                  <a:cubicBezTo>
                    <a:pt x="134747" y="9685401"/>
                    <a:pt x="260350" y="9123934"/>
                    <a:pt x="386207" y="8562467"/>
                  </a:cubicBezTo>
                  <a:cubicBezTo>
                    <a:pt x="565658" y="7761986"/>
                    <a:pt x="745490" y="6961632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5"/>
                    <a:pt x="8605139" y="6846316"/>
                    <a:pt x="8606155" y="10251440"/>
                  </a:cubicBezTo>
                  <a:close/>
                </a:path>
              </a:pathLst>
            </a:custGeom>
            <a:blipFill>
              <a:blip r:embed="rId4"/>
              <a:stretch>
                <a:fillRect l="0" t="-12765" r="0" b="-12765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-295175" y="863050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1"/>
                </a:lnTo>
                <a:lnTo>
                  <a:pt x="0" y="264775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295175" y="-1011147"/>
            <a:ext cx="2647750" cy="2647750"/>
          </a:xfrm>
          <a:custGeom>
            <a:avLst/>
            <a:gdLst/>
            <a:ahLst/>
            <a:cxnLst/>
            <a:rect r="r" b="b" t="t" l="l"/>
            <a:pathLst>
              <a:path h="2647750" w="2647750">
                <a:moveTo>
                  <a:pt x="0" y="0"/>
                </a:moveTo>
                <a:lnTo>
                  <a:pt x="2647750" y="0"/>
                </a:lnTo>
                <a:lnTo>
                  <a:pt x="2647750" y="2647750"/>
                </a:lnTo>
                <a:lnTo>
                  <a:pt x="0" y="26477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227800" y="448878"/>
            <a:ext cx="2023242" cy="2375450"/>
          </a:xfrm>
          <a:custGeom>
            <a:avLst/>
            <a:gdLst/>
            <a:ahLst/>
            <a:cxnLst/>
            <a:rect r="r" b="b" t="t" l="l"/>
            <a:pathLst>
              <a:path h="2375450" w="2023242">
                <a:moveTo>
                  <a:pt x="0" y="0"/>
                </a:moveTo>
                <a:lnTo>
                  <a:pt x="2023242" y="0"/>
                </a:lnTo>
                <a:lnTo>
                  <a:pt x="2023242" y="2375450"/>
                </a:lnTo>
                <a:lnTo>
                  <a:pt x="0" y="23754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573748" y="3615629"/>
            <a:ext cx="10959085" cy="1744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FFFBFB"/>
                </a:solidFill>
                <a:latin typeface="Now Bold"/>
                <a:ea typeface="Now Bold"/>
                <a:cs typeface="Now Bold"/>
                <a:sym typeface="Now Bold"/>
              </a:rPr>
              <a:t>INDUSTRIA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73748" y="5327661"/>
            <a:ext cx="9659937" cy="17339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568"/>
              </a:lnSpc>
            </a:pPr>
            <a:r>
              <a:rPr lang="en-US" sz="11306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4.0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093775" y="9281174"/>
            <a:ext cx="3439269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Leonardo dos Santos Souza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093775" y="9599308"/>
            <a:ext cx="1887438" cy="356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Sergio Mariano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715751" y="8677910"/>
            <a:ext cx="3516213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Apresentado por: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46117" y="3084143"/>
            <a:ext cx="2613061" cy="2273181"/>
            <a:chOff x="0" y="0"/>
            <a:chExt cx="991873" cy="86286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5" id="5"/>
          <p:cNvSpPr/>
          <p:nvPr/>
        </p:nvSpPr>
        <p:spPr>
          <a:xfrm flipV="true">
            <a:off x="1621990" y="396174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4304014" y="3084143"/>
            <a:ext cx="2613061" cy="2273181"/>
            <a:chOff x="0" y="0"/>
            <a:chExt cx="991873" cy="8628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4451311" y="396174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-7914164" y="626080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426372" y="1414249"/>
            <a:ext cx="6992751" cy="8074770"/>
            <a:chOff x="0" y="0"/>
            <a:chExt cx="54991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solidFill>
              <a:srgbClr val="56AEFF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10569247" y="1602813"/>
            <a:ext cx="6697476" cy="7733806"/>
            <a:chOff x="0" y="0"/>
            <a:chExt cx="54991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4991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5499100">
                  <a:moveTo>
                    <a:pt x="2749550" y="6350000"/>
                  </a:moveTo>
                  <a:lnTo>
                    <a:pt x="0" y="4762500"/>
                  </a:lnTo>
                  <a:lnTo>
                    <a:pt x="0" y="1587500"/>
                  </a:lnTo>
                  <a:lnTo>
                    <a:pt x="2749550" y="0"/>
                  </a:lnTo>
                  <a:lnTo>
                    <a:pt x="5499100" y="1587500"/>
                  </a:lnTo>
                  <a:lnTo>
                    <a:pt x="5499100" y="4762500"/>
                  </a:lnTo>
                  <a:lnTo>
                    <a:pt x="2749550" y="6350000"/>
                  </a:lnTo>
                  <a:close/>
                </a:path>
              </a:pathLst>
            </a:custGeom>
            <a:blipFill>
              <a:blip r:embed="rId4"/>
              <a:stretch>
                <a:fillRect l="-54115" t="0" r="-54115" b="0"/>
              </a:stretch>
            </a:blipFill>
          </p:spPr>
        </p:sp>
      </p:grpSp>
      <p:sp>
        <p:nvSpPr>
          <p:cNvPr name="AutoShape 15" id="15"/>
          <p:cNvSpPr/>
          <p:nvPr/>
        </p:nvSpPr>
        <p:spPr>
          <a:xfrm flipV="true">
            <a:off x="1631515" y="440319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 flipV="true">
            <a:off x="4460836" y="442224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7" id="17"/>
          <p:cNvGrpSpPr/>
          <p:nvPr/>
        </p:nvGrpSpPr>
        <p:grpSpPr>
          <a:xfrm rot="0">
            <a:off x="7164726" y="3084143"/>
            <a:ext cx="2613061" cy="2273181"/>
            <a:chOff x="0" y="0"/>
            <a:chExt cx="991873" cy="86286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0" id="20"/>
          <p:cNvSpPr/>
          <p:nvPr/>
        </p:nvSpPr>
        <p:spPr>
          <a:xfrm flipV="true">
            <a:off x="7312023" y="3961749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1" id="21"/>
          <p:cNvSpPr/>
          <p:nvPr/>
        </p:nvSpPr>
        <p:spPr>
          <a:xfrm flipV="true">
            <a:off x="7321548" y="442224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4380477" y="5900248"/>
            <a:ext cx="2613061" cy="2273181"/>
            <a:chOff x="0" y="0"/>
            <a:chExt cx="991873" cy="86286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91873" cy="862860"/>
            </a:xfrm>
            <a:custGeom>
              <a:avLst/>
              <a:gdLst/>
              <a:ahLst/>
              <a:cxnLst/>
              <a:rect r="r" b="b" t="t" l="l"/>
              <a:pathLst>
                <a:path h="862860" w="991873">
                  <a:moveTo>
                    <a:pt x="0" y="0"/>
                  </a:moveTo>
                  <a:lnTo>
                    <a:pt x="991873" y="0"/>
                  </a:lnTo>
                  <a:lnTo>
                    <a:pt x="991873" y="862860"/>
                  </a:lnTo>
                  <a:lnTo>
                    <a:pt x="0" y="862860"/>
                  </a:lnTo>
                  <a:close/>
                </a:path>
              </a:pathLst>
            </a:custGeom>
            <a:solidFill>
              <a:srgbClr val="145DA0"/>
            </a:solidFill>
            <a:ln w="9525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991873" cy="9009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483"/>
                </a:lnSpc>
              </a:pPr>
            </a:p>
          </p:txBody>
        </p:sp>
      </p:grpSp>
      <p:sp>
        <p:nvSpPr>
          <p:cNvPr name="AutoShape 25" id="25"/>
          <p:cNvSpPr/>
          <p:nvPr/>
        </p:nvSpPr>
        <p:spPr>
          <a:xfrm>
            <a:off x="4527775" y="6777855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4537300" y="7238350"/>
            <a:ext cx="220312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17419123" y="626080"/>
            <a:ext cx="9077445" cy="9077445"/>
          </a:xfrm>
          <a:custGeom>
            <a:avLst/>
            <a:gdLst/>
            <a:ahLst/>
            <a:cxnLst/>
            <a:rect r="r" b="b" t="t" l="l"/>
            <a:pathLst>
              <a:path h="9077445" w="9077445">
                <a:moveTo>
                  <a:pt x="0" y="0"/>
                </a:moveTo>
                <a:lnTo>
                  <a:pt x="9077444" y="0"/>
                </a:lnTo>
                <a:lnTo>
                  <a:pt x="9077444" y="9077445"/>
                </a:lnTo>
                <a:lnTo>
                  <a:pt x="0" y="907744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1446117" y="1028700"/>
            <a:ext cx="8437330" cy="123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25"/>
              </a:lnSpc>
              <a:spcBef>
                <a:spcPct val="0"/>
              </a:spcBef>
            </a:pPr>
            <a:r>
              <a:rPr lang="en-US" sz="8020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O AVANÇO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30698" y="3970496"/>
            <a:ext cx="2462950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Industria 1.0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907420" y="304510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1974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4351902" y="4495867"/>
            <a:ext cx="2555648" cy="82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Produção em escala, linha de montagem, eletricidade e combustão 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4765317" y="304510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1870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91880" y="2457402"/>
            <a:ext cx="8437330" cy="428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385"/>
              </a:lnSpc>
              <a:spcBef>
                <a:spcPct val="0"/>
              </a:spcBef>
            </a:pPr>
            <a:r>
              <a:rPr lang="en-US" sz="2821">
                <a:solidFill>
                  <a:srgbClr val="56AEFF"/>
                </a:solidFill>
                <a:latin typeface="Now Bold"/>
                <a:ea typeface="Now Bold"/>
                <a:cs typeface="Now Bold"/>
                <a:sym typeface="Now Bold"/>
              </a:rPr>
              <a:t>LINHA DO TEMPO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521173" y="4486342"/>
            <a:ext cx="2462950" cy="678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43"/>
              </a:lnSpc>
            </a:pPr>
            <a:r>
              <a:rPr lang="en-US" sz="19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Mecanização, Tear e força a vapor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380477" y="3990324"/>
            <a:ext cx="2462950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Industria 2.0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7212614" y="4495867"/>
            <a:ext cx="2555648" cy="82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Automação, robótica, computadores, internet e eletrônicos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7626029" y="3045103"/>
            <a:ext cx="1690455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1969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41189" y="3990324"/>
            <a:ext cx="2462950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Industria 3.0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4428365" y="7311973"/>
            <a:ext cx="2555648" cy="8209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91"/>
              </a:lnSpc>
            </a:pPr>
            <a:r>
              <a:rPr lang="en-US" sz="15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Sistemas cibernéticos, internet das coisas, redes e inteligência artificial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4742514" y="5861209"/>
            <a:ext cx="1869937" cy="973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914"/>
              </a:lnSpc>
            </a:pPr>
            <a:r>
              <a:rPr lang="en-US" sz="573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2011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4456940" y="6806430"/>
            <a:ext cx="2462950" cy="3858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57"/>
              </a:lnSpc>
            </a:pPr>
            <a:r>
              <a:rPr lang="en-US" sz="2287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Industria 4.0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3541" y="0"/>
            <a:ext cx="18288000" cy="3860032"/>
          </a:xfrm>
          <a:custGeom>
            <a:avLst/>
            <a:gdLst/>
            <a:ahLst/>
            <a:cxnLst/>
            <a:rect r="r" b="b" t="t" l="l"/>
            <a:pathLst>
              <a:path h="3860032" w="18288000">
                <a:moveTo>
                  <a:pt x="0" y="0"/>
                </a:moveTo>
                <a:lnTo>
                  <a:pt x="18288000" y="0"/>
                </a:lnTo>
                <a:lnTo>
                  <a:pt x="18288000" y="3860032"/>
                </a:lnTo>
                <a:lnTo>
                  <a:pt x="0" y="3860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81365" r="0" b="-81365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458366" y="0"/>
            <a:ext cx="9658350" cy="10287000"/>
            <a:chOff x="0" y="0"/>
            <a:chExt cx="254376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43763" cy="2709333"/>
            </a:xfrm>
            <a:custGeom>
              <a:avLst/>
              <a:gdLst/>
              <a:ahLst/>
              <a:cxnLst/>
              <a:rect r="r" b="b" t="t" l="l"/>
              <a:pathLst>
                <a:path h="2709333" w="2543763">
                  <a:moveTo>
                    <a:pt x="0" y="0"/>
                  </a:moveTo>
                  <a:lnTo>
                    <a:pt x="2543763" y="0"/>
                  </a:lnTo>
                  <a:lnTo>
                    <a:pt x="2543763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51D40">
                <a:alpha val="74902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543763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5021151" y="6585401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>
            <a:off x="5021151" y="9130445"/>
            <a:ext cx="8735422" cy="0"/>
          </a:xfrm>
          <a:prstGeom prst="line">
            <a:avLst/>
          </a:prstGeom>
          <a:ln cap="flat" w="47625">
            <a:solidFill>
              <a:srgbClr val="145DA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5021151" y="2372600"/>
            <a:ext cx="8245699" cy="714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687"/>
              </a:lnSpc>
              <a:spcBef>
                <a:spcPct val="0"/>
              </a:spcBef>
            </a:pPr>
            <a:r>
              <a:rPr lang="en-US" sz="473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ONDE SURGIU?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23579" y="4210308"/>
            <a:ext cx="5840843" cy="6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Feira de Hannover - 2011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865067" y="4903138"/>
            <a:ext cx="8844947" cy="154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ideia foi desenvolvida no âmbito da iniciativa do governo alemão para modernizar a indústria manufatureira do país. A Alemanha, com sua forte base industrial, buscava liderar a transformação digital na fabricação e garantir sua competitividade global.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5718405" y="6761614"/>
            <a:ext cx="7138272" cy="6283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185"/>
              </a:lnSpc>
              <a:spcBef>
                <a:spcPct val="0"/>
              </a:spcBef>
            </a:pPr>
            <a:r>
              <a:rPr lang="en-US" sz="3757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Pilares do conceito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748168" y="7342381"/>
            <a:ext cx="9078746" cy="15463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Indústria 4.0 é fundamentada em várias tecnologias emergentes, como Internet das Coisas (IoT), Sistemas Ciberfísicos (CPS), Big Data, Inteligência Artificial (IA), e Robótica Avançada, entre outras, que são usadas para criar uma produção mais eficiente, flexível e adaptativa.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5554902" y="3699512"/>
            <a:ext cx="0" cy="4676296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2593323" y="3974408"/>
            <a:ext cx="1197170" cy="1210374"/>
          </a:xfrm>
          <a:custGeom>
            <a:avLst/>
            <a:gdLst/>
            <a:ahLst/>
            <a:cxnLst/>
            <a:rect r="r" b="b" t="t" l="l"/>
            <a:pathLst>
              <a:path h="1210374" w="1197170">
                <a:moveTo>
                  <a:pt x="0" y="0"/>
                </a:moveTo>
                <a:lnTo>
                  <a:pt x="1197169" y="0"/>
                </a:lnTo>
                <a:lnTo>
                  <a:pt x="1197169" y="1210374"/>
                </a:lnTo>
                <a:lnTo>
                  <a:pt x="0" y="12103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-10800000">
            <a:off x="81160" y="9258300"/>
            <a:ext cx="13457996" cy="3264379"/>
            <a:chOff x="0" y="0"/>
            <a:chExt cx="17943995" cy="435250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6150721">
            <a:off x="6080933" y="4579544"/>
            <a:ext cx="13544802" cy="1127911"/>
          </a:xfrm>
          <a:custGeom>
            <a:avLst/>
            <a:gdLst/>
            <a:ahLst/>
            <a:cxnLst/>
            <a:rect r="r" b="b" t="t" l="l"/>
            <a:pathLst>
              <a:path h="1127911" w="13544802">
                <a:moveTo>
                  <a:pt x="0" y="0"/>
                </a:moveTo>
                <a:lnTo>
                  <a:pt x="13544801" y="0"/>
                </a:lnTo>
                <a:lnTo>
                  <a:pt x="13544801" y="1127912"/>
                </a:lnTo>
                <a:lnTo>
                  <a:pt x="0" y="11279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137172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19471" y="0"/>
            <a:ext cx="9000391" cy="10287000"/>
            <a:chOff x="0" y="0"/>
            <a:chExt cx="5555797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555797" cy="6350000"/>
            </a:xfrm>
            <a:custGeom>
              <a:avLst/>
              <a:gdLst/>
              <a:ahLst/>
              <a:cxnLst/>
              <a:rect r="r" b="b" t="t" l="l"/>
              <a:pathLst>
                <a:path h="6350000" w="5555797">
                  <a:moveTo>
                    <a:pt x="5555797" y="0"/>
                  </a:moveTo>
                  <a:lnTo>
                    <a:pt x="3369957" y="6350000"/>
                  </a:lnTo>
                  <a:lnTo>
                    <a:pt x="0" y="6350000"/>
                  </a:lnTo>
                  <a:lnTo>
                    <a:pt x="2185839" y="0"/>
                  </a:lnTo>
                  <a:lnTo>
                    <a:pt x="5555797" y="0"/>
                  </a:lnTo>
                  <a:close/>
                </a:path>
              </a:pathLst>
            </a:custGeom>
            <a:blipFill>
              <a:blip r:embed="rId7"/>
              <a:stretch>
                <a:fillRect l="-49773" t="0" r="-21981" b="0"/>
              </a:stretch>
            </a:blipFill>
          </p:spPr>
        </p:sp>
      </p:grpSp>
      <p:sp>
        <p:nvSpPr>
          <p:cNvPr name="Freeform 12" id="12"/>
          <p:cNvSpPr/>
          <p:nvPr/>
        </p:nvSpPr>
        <p:spPr>
          <a:xfrm flipH="false" flipV="false" rot="-4255712">
            <a:off x="11906064" y="5340038"/>
            <a:ext cx="13544802" cy="3694663"/>
          </a:xfrm>
          <a:custGeom>
            <a:avLst/>
            <a:gdLst/>
            <a:ahLst/>
            <a:cxnLst/>
            <a:rect r="r" b="b" t="t" l="l"/>
            <a:pathLst>
              <a:path h="3694663" w="13544802">
                <a:moveTo>
                  <a:pt x="0" y="0"/>
                </a:moveTo>
                <a:lnTo>
                  <a:pt x="13544801" y="0"/>
                </a:lnTo>
                <a:lnTo>
                  <a:pt x="13544801" y="3694664"/>
                </a:lnTo>
                <a:lnTo>
                  <a:pt x="0" y="36946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6715" t="-213823" r="-166715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-10800000">
            <a:off x="15966396" y="9258300"/>
            <a:ext cx="13457996" cy="3264379"/>
            <a:chOff x="0" y="0"/>
            <a:chExt cx="17943995" cy="435250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0"/>
                  </a:lnTo>
                  <a:lnTo>
                    <a:pt x="0" y="41496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4600097" y="861572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1" y="0"/>
                  </a:lnTo>
                  <a:lnTo>
                    <a:pt x="4149651" y="3288078"/>
                  </a:lnTo>
                  <a:lnTo>
                    <a:pt x="0" y="32880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0">
              <a:off x="9194248" y="202855"/>
              <a:ext cx="4149650" cy="4149650"/>
            </a:xfrm>
            <a:custGeom>
              <a:avLst/>
              <a:gdLst/>
              <a:ahLst/>
              <a:cxnLst/>
              <a:rect r="r" b="b" t="t" l="l"/>
              <a:pathLst>
                <a:path h="4149650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4149651"/>
                  </a:lnTo>
                  <a:lnTo>
                    <a:pt x="0" y="41496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0">
              <a:off x="13794345" y="1064427"/>
              <a:ext cx="4149650" cy="3288079"/>
            </a:xfrm>
            <a:custGeom>
              <a:avLst/>
              <a:gdLst/>
              <a:ahLst/>
              <a:cxnLst/>
              <a:rect r="r" b="b" t="t" l="l"/>
              <a:pathLst>
                <a:path h="3288079" w="4149650">
                  <a:moveTo>
                    <a:pt x="0" y="0"/>
                  </a:moveTo>
                  <a:lnTo>
                    <a:pt x="4149650" y="0"/>
                  </a:lnTo>
                  <a:lnTo>
                    <a:pt x="4149650" y="3288079"/>
                  </a:lnTo>
                  <a:lnTo>
                    <a:pt x="0" y="328807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-26202"/>
              </a:stretch>
            </a:blipFill>
          </p:spPr>
        </p:sp>
      </p:grpSp>
      <p:sp>
        <p:nvSpPr>
          <p:cNvPr name="Freeform 18" id="18"/>
          <p:cNvSpPr/>
          <p:nvPr/>
        </p:nvSpPr>
        <p:spPr>
          <a:xfrm flipH="false" flipV="false" rot="0">
            <a:off x="7581802" y="4055845"/>
            <a:ext cx="1040674" cy="1128937"/>
          </a:xfrm>
          <a:custGeom>
            <a:avLst/>
            <a:gdLst/>
            <a:ahLst/>
            <a:cxnLst/>
            <a:rect r="r" b="b" t="t" l="l"/>
            <a:pathLst>
              <a:path h="1128937" w="1040674">
                <a:moveTo>
                  <a:pt x="0" y="0"/>
                </a:moveTo>
                <a:lnTo>
                  <a:pt x="1040674" y="0"/>
                </a:lnTo>
                <a:lnTo>
                  <a:pt x="1040674" y="1128937"/>
                </a:lnTo>
                <a:lnTo>
                  <a:pt x="0" y="112893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6088715" y="6805588"/>
            <a:ext cx="4026849" cy="232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A industria 4.0 proporcionou a interaçao Homem Máquina (IHM). Isso gerou automação de processos que dependiam de fatores humanos para serem realizados.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90333" y="453651"/>
            <a:ext cx="9329138" cy="18649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5"/>
              </a:lnSpc>
              <a:spcBef>
                <a:spcPct val="0"/>
              </a:spcBef>
            </a:pPr>
            <a:r>
              <a:rPr lang="en-US" sz="61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PRINCIPAIS TECNOLOGIAS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78483" y="6805588"/>
            <a:ext cx="4026849" cy="2321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Análise de dados em massa</a:t>
            </a:r>
          </a:p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Internet das coisas (IoT)</a:t>
            </a:r>
          </a:p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Automatização avançada</a:t>
            </a:r>
          </a:p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Integração de Sistemas</a:t>
            </a:r>
          </a:p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Eficiencia Energética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Inteligência Artificial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178483" y="5376018"/>
            <a:ext cx="4026849" cy="1150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FERRAMENTAS PRINCIPAIS NO DESENVOLVIMENTOS 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DA INDUSTRIA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088715" y="5760512"/>
            <a:ext cx="4026849" cy="765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7"/>
              </a:lnSpc>
            </a:pPr>
            <a:r>
              <a:rPr lang="en-US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INTERAÇÃO  </a:t>
            </a:r>
          </a:p>
          <a:p>
            <a:pPr algn="ctr" marL="0" indent="0" lvl="0">
              <a:lnSpc>
                <a:spcPts val="3057"/>
              </a:lnSpc>
              <a:spcBef>
                <a:spcPct val="0"/>
              </a:spcBef>
            </a:pPr>
            <a:r>
              <a:rPr lang="en-US" sz="2215">
                <a:solidFill>
                  <a:srgbClr val="FFFFFF"/>
                </a:solidFill>
                <a:latin typeface="DM Sans Bold"/>
                <a:ea typeface="DM Sans Bold"/>
                <a:cs typeface="DM Sans Bold"/>
                <a:sym typeface="DM Sans Bold"/>
              </a:rPr>
              <a:t>HOMEM MÁQUINA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49164" y="1878234"/>
            <a:ext cx="4161751" cy="2020098"/>
            <a:chOff x="0" y="0"/>
            <a:chExt cx="2565722" cy="12453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565722" cy="1245392"/>
            </a:xfrm>
            <a:custGeom>
              <a:avLst/>
              <a:gdLst/>
              <a:ahLst/>
              <a:cxnLst/>
              <a:rect r="r" b="b" t="t" l="l"/>
              <a:pathLst>
                <a:path h="1245392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622696"/>
                  </a:lnTo>
                  <a:lnTo>
                    <a:pt x="2362522" y="1245392"/>
                  </a:lnTo>
                  <a:lnTo>
                    <a:pt x="0" y="1245392"/>
                  </a:lnTo>
                  <a:lnTo>
                    <a:pt x="203200" y="6226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45DA0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177800" y="-38100"/>
              <a:ext cx="2311722" cy="12834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0800000">
            <a:off x="5882752" y="3898332"/>
            <a:ext cx="4161751" cy="1184729"/>
            <a:chOff x="0" y="0"/>
            <a:chExt cx="2565722" cy="73038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1C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849164" y="5083061"/>
            <a:ext cx="4826157" cy="1184729"/>
            <a:chOff x="0" y="0"/>
            <a:chExt cx="2975329" cy="73038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975329" cy="730386"/>
            </a:xfrm>
            <a:custGeom>
              <a:avLst/>
              <a:gdLst/>
              <a:ahLst/>
              <a:cxnLst/>
              <a:rect r="r" b="b" t="t" l="l"/>
              <a:pathLst>
                <a:path h="730386" w="2975329">
                  <a:moveTo>
                    <a:pt x="0" y="0"/>
                  </a:moveTo>
                  <a:lnTo>
                    <a:pt x="2772129" y="0"/>
                  </a:lnTo>
                  <a:lnTo>
                    <a:pt x="2975329" y="365193"/>
                  </a:lnTo>
                  <a:lnTo>
                    <a:pt x="2772129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6AEFF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177800" y="-38100"/>
              <a:ext cx="2721329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-10800000">
            <a:off x="6547158" y="6267789"/>
            <a:ext cx="4593379" cy="1184729"/>
            <a:chOff x="0" y="0"/>
            <a:chExt cx="2831821" cy="7303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831821" cy="730386"/>
            </a:xfrm>
            <a:custGeom>
              <a:avLst/>
              <a:gdLst/>
              <a:ahLst/>
              <a:cxnLst/>
              <a:rect r="r" b="b" t="t" l="l"/>
              <a:pathLst>
                <a:path h="730386" w="2831821">
                  <a:moveTo>
                    <a:pt x="0" y="0"/>
                  </a:moveTo>
                  <a:lnTo>
                    <a:pt x="2628621" y="0"/>
                  </a:lnTo>
                  <a:lnTo>
                    <a:pt x="2831821" y="365193"/>
                  </a:lnTo>
                  <a:lnTo>
                    <a:pt x="2628621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D1FB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177800" y="-38100"/>
              <a:ext cx="2577821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513570" y="7448337"/>
            <a:ext cx="4161751" cy="1184729"/>
            <a:chOff x="0" y="0"/>
            <a:chExt cx="2565722" cy="73038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565722" cy="730386"/>
            </a:xfrm>
            <a:custGeom>
              <a:avLst/>
              <a:gdLst/>
              <a:ahLst/>
              <a:cxnLst/>
              <a:rect r="r" b="b" t="t" l="l"/>
              <a:pathLst>
                <a:path h="730386" w="2565722">
                  <a:moveTo>
                    <a:pt x="0" y="0"/>
                  </a:moveTo>
                  <a:lnTo>
                    <a:pt x="2362522" y="0"/>
                  </a:lnTo>
                  <a:lnTo>
                    <a:pt x="2565722" y="365193"/>
                  </a:lnTo>
                  <a:lnTo>
                    <a:pt x="2362522" y="730386"/>
                  </a:lnTo>
                  <a:lnTo>
                    <a:pt x="0" y="730386"/>
                  </a:lnTo>
                  <a:lnTo>
                    <a:pt x="203200" y="3651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F4FF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177800" y="-38100"/>
              <a:ext cx="2311722" cy="7684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897319" y="1878234"/>
            <a:ext cx="5278164" cy="19945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2233" indent="-196117" lvl="1">
              <a:lnSpc>
                <a:spcPts val="2289"/>
              </a:lnSpc>
              <a:buFont typeface="Arial"/>
              <a:buChar char="•"/>
            </a:pPr>
            <a:r>
              <a:rPr lang="en-US" sz="181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Sensores e Dispositivos Conectados: Coleta e transmissão de dados em tempo real.</a:t>
            </a:r>
          </a:p>
          <a:p>
            <a:pPr algn="l" marL="392233" indent="-196117" lvl="1">
              <a:lnSpc>
                <a:spcPts val="2289"/>
              </a:lnSpc>
              <a:buFont typeface="Arial"/>
              <a:buChar char="•"/>
            </a:pPr>
            <a:r>
              <a:rPr lang="en-US" sz="181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Redes de Comunicação: Protocolos e tecnologias que permitem a integração e comunicação entre diferentes dispositivos e sistemas.</a:t>
            </a:r>
          </a:p>
          <a:p>
            <a:pPr algn="l" marL="0" indent="0" lvl="0">
              <a:lnSpc>
                <a:spcPts val="2289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1738713" y="6119698"/>
            <a:ext cx="4656045" cy="14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Robôs colaborativos (cobots) e robôs industriais que trabalham ao lado dos humanos e realizam tarefas repetitivas, complexas ou perigosas com alta precisão e eficiência.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-2519628" y="7227483"/>
            <a:ext cx="7086596" cy="7086596"/>
          </a:xfrm>
          <a:custGeom>
            <a:avLst/>
            <a:gdLst/>
            <a:ahLst/>
            <a:cxnLst/>
            <a:rect r="r" b="b" t="t" l="l"/>
            <a:pathLst>
              <a:path h="7086596" w="7086596">
                <a:moveTo>
                  <a:pt x="0" y="0"/>
                </a:moveTo>
                <a:lnTo>
                  <a:pt x="7086596" y="0"/>
                </a:lnTo>
                <a:lnTo>
                  <a:pt x="7086596" y="7086596"/>
                </a:lnTo>
                <a:lnTo>
                  <a:pt x="0" y="70865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10436461">
            <a:off x="14152110" y="-4118246"/>
            <a:ext cx="6566182" cy="6566182"/>
          </a:xfrm>
          <a:custGeom>
            <a:avLst/>
            <a:gdLst/>
            <a:ahLst/>
            <a:cxnLst/>
            <a:rect r="r" b="b" t="t" l="l"/>
            <a:pathLst>
              <a:path h="6566182" w="6566182">
                <a:moveTo>
                  <a:pt x="0" y="0"/>
                </a:moveTo>
                <a:lnTo>
                  <a:pt x="6566182" y="0"/>
                </a:lnTo>
                <a:lnTo>
                  <a:pt x="6566182" y="6566183"/>
                </a:lnTo>
                <a:lnTo>
                  <a:pt x="0" y="65661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826400" y="165842"/>
            <a:ext cx="809362" cy="1030438"/>
          </a:xfrm>
          <a:custGeom>
            <a:avLst/>
            <a:gdLst/>
            <a:ahLst/>
            <a:cxnLst/>
            <a:rect r="r" b="b" t="t" l="l"/>
            <a:pathLst>
              <a:path h="1030438" w="809362">
                <a:moveTo>
                  <a:pt x="0" y="0"/>
                </a:moveTo>
                <a:lnTo>
                  <a:pt x="809363" y="0"/>
                </a:lnTo>
                <a:lnTo>
                  <a:pt x="809363" y="1030438"/>
                </a:lnTo>
                <a:lnTo>
                  <a:pt x="0" y="10304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590986" y="4024740"/>
            <a:ext cx="2745282" cy="8842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29"/>
              </a:lnSpc>
              <a:spcBef>
                <a:spcPct val="0"/>
              </a:spcBef>
            </a:pPr>
            <a:r>
              <a:rPr lang="en-US" sz="25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BIG data e análise de dados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560314" y="2422352"/>
            <a:ext cx="2745282" cy="88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  <a:spcBef>
                <a:spcPct val="0"/>
              </a:spcBef>
            </a:pPr>
            <a:r>
              <a:rPr lang="en-US" sz="2559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Internet das coisas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78128" y="5208440"/>
            <a:ext cx="4094120" cy="891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67"/>
              </a:lnSpc>
              <a:spcBef>
                <a:spcPct val="0"/>
              </a:spcBef>
            </a:pPr>
            <a:r>
              <a:rPr lang="en-US" sz="2657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Inteligência Artificial (IA) e Machine Learning: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966086" y="6427107"/>
            <a:ext cx="3755522" cy="88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  <a:spcBef>
                <a:spcPct val="0"/>
              </a:spcBef>
            </a:pPr>
            <a:r>
              <a:rPr lang="en-US" sz="2559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Robótica (automação) Avançada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8152037" y="7576343"/>
            <a:ext cx="2745282" cy="8842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532"/>
              </a:lnSpc>
              <a:spcBef>
                <a:spcPct val="0"/>
              </a:spcBef>
            </a:pPr>
            <a:r>
              <a:rPr lang="en-US" sz="2559">
                <a:solidFill>
                  <a:srgbClr val="051D40"/>
                </a:solidFill>
                <a:latin typeface="DM Sans Bold"/>
                <a:ea typeface="DM Sans Bold"/>
                <a:cs typeface="DM Sans Bold"/>
                <a:sym typeface="DM Sans Bold"/>
              </a:rPr>
              <a:t>Computação em Nuvem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28700" y="3750241"/>
            <a:ext cx="4490889" cy="14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Técnicas e ferramentas para processar e analisar grandes volumes de dados gerados por sensores e sistemas, permitindo insights mais profundos e decisões mais informadas.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1826400" y="5102111"/>
            <a:ext cx="4884918" cy="1176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Algoritmos que permitem que sistemas aprendam e se adaptem com base em dados, otimizando processos, previsão de falhas e personalização da produção.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1675321" y="7301819"/>
            <a:ext cx="4500162" cy="14713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355"/>
              </a:lnSpc>
            </a:pPr>
            <a:r>
              <a:rPr lang="en-US" sz="1869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rmazenamento e processamento de dados em servidores remotos, oferecendo escalabilidade, flexibilidade e acesso a dados e aplicações a partir de qualquer lugar.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49692" y="392064"/>
            <a:ext cx="11176708" cy="9324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345"/>
              </a:lnSpc>
              <a:spcBef>
                <a:spcPct val="0"/>
              </a:spcBef>
            </a:pPr>
            <a:r>
              <a:rPr lang="en-US" sz="6121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PRINCIPAIS TECNOLOGIAS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1742015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725261" y="1955950"/>
            <a:ext cx="733166" cy="714504"/>
          </a:xfrm>
          <a:custGeom>
            <a:avLst/>
            <a:gdLst/>
            <a:ahLst/>
            <a:cxnLst/>
            <a:rect r="r" b="b" t="t" l="l"/>
            <a:pathLst>
              <a:path h="714504" w="733166">
                <a:moveTo>
                  <a:pt x="0" y="0"/>
                </a:moveTo>
                <a:lnTo>
                  <a:pt x="733166" y="0"/>
                </a:lnTo>
                <a:lnTo>
                  <a:pt x="733166" y="714504"/>
                </a:lnTo>
                <a:lnTo>
                  <a:pt x="0" y="71450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5520658" y="3446676"/>
            <a:ext cx="1142373" cy="1142373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520658" y="5313261"/>
            <a:ext cx="1142373" cy="1142373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5818393" y="5560599"/>
            <a:ext cx="566255" cy="720926"/>
          </a:xfrm>
          <a:custGeom>
            <a:avLst/>
            <a:gdLst/>
            <a:ahLst/>
            <a:cxnLst/>
            <a:rect r="r" b="b" t="t" l="l"/>
            <a:pathLst>
              <a:path h="720926" w="566255">
                <a:moveTo>
                  <a:pt x="0" y="0"/>
                </a:moveTo>
                <a:lnTo>
                  <a:pt x="566255" y="0"/>
                </a:lnTo>
                <a:lnTo>
                  <a:pt x="566255" y="720926"/>
                </a:lnTo>
                <a:lnTo>
                  <a:pt x="0" y="7209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725261" y="3645650"/>
            <a:ext cx="763869" cy="744425"/>
          </a:xfrm>
          <a:custGeom>
            <a:avLst/>
            <a:gdLst/>
            <a:ahLst/>
            <a:cxnLst/>
            <a:rect r="r" b="b" t="t" l="l"/>
            <a:pathLst>
              <a:path h="744425" w="763869">
                <a:moveTo>
                  <a:pt x="0" y="0"/>
                </a:moveTo>
                <a:lnTo>
                  <a:pt x="763869" y="0"/>
                </a:lnTo>
                <a:lnTo>
                  <a:pt x="763869" y="744425"/>
                </a:lnTo>
                <a:lnTo>
                  <a:pt x="0" y="74442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17" id="17"/>
          <p:cNvGrpSpPr/>
          <p:nvPr/>
        </p:nvGrpSpPr>
        <p:grpSpPr>
          <a:xfrm rot="0">
            <a:off x="5520658" y="6856997"/>
            <a:ext cx="1142373" cy="114237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671988" y="6999217"/>
            <a:ext cx="839712" cy="829025"/>
          </a:xfrm>
          <a:custGeom>
            <a:avLst/>
            <a:gdLst/>
            <a:ahLst/>
            <a:cxnLst/>
            <a:rect r="r" b="b" t="t" l="l"/>
            <a:pathLst>
              <a:path h="829025" w="839712">
                <a:moveTo>
                  <a:pt x="0" y="0"/>
                </a:moveTo>
                <a:lnTo>
                  <a:pt x="839712" y="0"/>
                </a:lnTo>
                <a:lnTo>
                  <a:pt x="839712" y="829025"/>
                </a:lnTo>
                <a:lnTo>
                  <a:pt x="0" y="8290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21" id="21"/>
          <p:cNvSpPr txBox="true"/>
          <p:nvPr/>
        </p:nvSpPr>
        <p:spPr>
          <a:xfrm rot="0">
            <a:off x="6597011" y="371475"/>
            <a:ext cx="9879016" cy="74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BENEFICIOS E VANTAGENS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30047" y="1435902"/>
            <a:ext cx="470647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Eficiência Operacional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847387" y="2064723"/>
            <a:ext cx="9904045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Redução de tarefas manuais e automação de processos aumentam a eficiência e a produtividade possibilitando o monitoramento em tempo real e análise de dados que ajudam a prever e evitar falhas, minimizando o tempo de inatividade.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830047" y="3140563"/>
            <a:ext cx="4402447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Redução de Custos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6847387" y="3769384"/>
            <a:ext cx="8313772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Melhoria na precisão e na eficiência reduz o desperdício de materiais e recursos. Melhoria na coordenação e visibilidade ao longo da cadeia de suprimentos reduz custos e tempos de entrega.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30047" y="5007148"/>
            <a:ext cx="4402447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Qualidade Melhorada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47387" y="5635969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Tecnologias como visão computacional e análise de dados ajudam a garantir produtos de alta qualidade e reduzir defeitos.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30047" y="6550884"/>
            <a:ext cx="603318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Inovação e Competitividade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47387" y="7179705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inovação tecnológica permite o desenvolvimento de novos produtos e serviços, mantendo a competitividade no mercado.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5520658" y="8181980"/>
            <a:ext cx="1142373" cy="1142373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5671988" y="8324200"/>
            <a:ext cx="839712" cy="829025"/>
          </a:xfrm>
          <a:custGeom>
            <a:avLst/>
            <a:gdLst/>
            <a:ahLst/>
            <a:cxnLst/>
            <a:rect r="r" b="b" t="t" l="l"/>
            <a:pathLst>
              <a:path h="829025" w="839712">
                <a:moveTo>
                  <a:pt x="0" y="0"/>
                </a:moveTo>
                <a:lnTo>
                  <a:pt x="839712" y="0"/>
                </a:lnTo>
                <a:lnTo>
                  <a:pt x="839712" y="829025"/>
                </a:lnTo>
                <a:lnTo>
                  <a:pt x="0" y="82902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34" id="34"/>
          <p:cNvSpPr txBox="true"/>
          <p:nvPr/>
        </p:nvSpPr>
        <p:spPr>
          <a:xfrm rot="0">
            <a:off x="6830047" y="7875867"/>
            <a:ext cx="603318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Sustentabilidade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47387" y="8504688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Tecnologias inteligentes ajudam a reduzir o consumo de energia e a pegada de carbono.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5DA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7600" y="0"/>
            <a:ext cx="6279570" cy="10287000"/>
          </a:xfrm>
          <a:custGeom>
            <a:avLst/>
            <a:gdLst/>
            <a:ahLst/>
            <a:cxnLst/>
            <a:rect r="r" b="b" t="t" l="l"/>
            <a:pathLst>
              <a:path h="10287000" w="6279570">
                <a:moveTo>
                  <a:pt x="0" y="0"/>
                </a:moveTo>
                <a:lnTo>
                  <a:pt x="6279571" y="0"/>
                </a:lnTo>
                <a:lnTo>
                  <a:pt x="627957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01" r="-11111" b="-9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993373" y="-5458262"/>
            <a:ext cx="10196686" cy="10196686"/>
          </a:xfrm>
          <a:custGeom>
            <a:avLst/>
            <a:gdLst/>
            <a:ahLst/>
            <a:cxnLst/>
            <a:rect r="r" b="b" t="t" l="l"/>
            <a:pathLst>
              <a:path h="10196686" w="10196686">
                <a:moveTo>
                  <a:pt x="0" y="0"/>
                </a:moveTo>
                <a:lnTo>
                  <a:pt x="10196686" y="0"/>
                </a:lnTo>
                <a:lnTo>
                  <a:pt x="10196686" y="10196685"/>
                </a:lnTo>
                <a:lnTo>
                  <a:pt x="0" y="1019668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9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697329" y="6667836"/>
            <a:ext cx="8414387" cy="8414387"/>
          </a:xfrm>
          <a:custGeom>
            <a:avLst/>
            <a:gdLst/>
            <a:ahLst/>
            <a:cxnLst/>
            <a:rect r="r" b="b" t="t" l="l"/>
            <a:pathLst>
              <a:path h="8414387" w="8414387">
                <a:moveTo>
                  <a:pt x="0" y="0"/>
                </a:moveTo>
                <a:lnTo>
                  <a:pt x="8414387" y="0"/>
                </a:lnTo>
                <a:lnTo>
                  <a:pt x="8414387" y="8414387"/>
                </a:lnTo>
                <a:lnTo>
                  <a:pt x="0" y="84143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9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520658" y="1742015"/>
            <a:ext cx="1142373" cy="1142373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520658" y="3152401"/>
            <a:ext cx="1142373" cy="1142373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5520658" y="4562787"/>
            <a:ext cx="1142373" cy="1142373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520658" y="6172198"/>
            <a:ext cx="1142373" cy="1142373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520658" y="7668309"/>
            <a:ext cx="1142373" cy="1142373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51D40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05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721080" y="1947831"/>
            <a:ext cx="741528" cy="730742"/>
          </a:xfrm>
          <a:custGeom>
            <a:avLst/>
            <a:gdLst/>
            <a:ahLst/>
            <a:cxnLst/>
            <a:rect r="r" b="b" t="t" l="l"/>
            <a:pathLst>
              <a:path h="730742" w="741528">
                <a:moveTo>
                  <a:pt x="0" y="0"/>
                </a:moveTo>
                <a:lnTo>
                  <a:pt x="741528" y="0"/>
                </a:lnTo>
                <a:lnTo>
                  <a:pt x="741528" y="730742"/>
                </a:lnTo>
                <a:lnTo>
                  <a:pt x="0" y="73074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1" id="21"/>
          <p:cNvSpPr/>
          <p:nvPr/>
        </p:nvSpPr>
        <p:spPr>
          <a:xfrm flipH="false" flipV="false" rot="0">
            <a:off x="5678084" y="3288624"/>
            <a:ext cx="827520" cy="759814"/>
          </a:xfrm>
          <a:custGeom>
            <a:avLst/>
            <a:gdLst/>
            <a:ahLst/>
            <a:cxnLst/>
            <a:rect r="r" b="b" t="t" l="l"/>
            <a:pathLst>
              <a:path h="759814" w="827520">
                <a:moveTo>
                  <a:pt x="0" y="0"/>
                </a:moveTo>
                <a:lnTo>
                  <a:pt x="827520" y="0"/>
                </a:lnTo>
                <a:lnTo>
                  <a:pt x="827520" y="759813"/>
                </a:lnTo>
                <a:lnTo>
                  <a:pt x="0" y="75981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2" id="22"/>
          <p:cNvSpPr/>
          <p:nvPr/>
        </p:nvSpPr>
        <p:spPr>
          <a:xfrm flipH="false" flipV="false" rot="0">
            <a:off x="5648110" y="7847971"/>
            <a:ext cx="845822" cy="704339"/>
          </a:xfrm>
          <a:custGeom>
            <a:avLst/>
            <a:gdLst/>
            <a:ahLst/>
            <a:cxnLst/>
            <a:rect r="r" b="b" t="t" l="l"/>
            <a:pathLst>
              <a:path h="704339" w="845822">
                <a:moveTo>
                  <a:pt x="0" y="0"/>
                </a:moveTo>
                <a:lnTo>
                  <a:pt x="845821" y="0"/>
                </a:lnTo>
                <a:lnTo>
                  <a:pt x="845821" y="704339"/>
                </a:lnTo>
                <a:lnTo>
                  <a:pt x="0" y="70433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5752640" y="4738423"/>
            <a:ext cx="709968" cy="798533"/>
          </a:xfrm>
          <a:custGeom>
            <a:avLst/>
            <a:gdLst/>
            <a:ahLst/>
            <a:cxnLst/>
            <a:rect r="r" b="b" t="t" l="l"/>
            <a:pathLst>
              <a:path h="798533" w="709968">
                <a:moveTo>
                  <a:pt x="0" y="0"/>
                </a:moveTo>
                <a:lnTo>
                  <a:pt x="709968" y="0"/>
                </a:lnTo>
                <a:lnTo>
                  <a:pt x="709968" y="798533"/>
                </a:lnTo>
                <a:lnTo>
                  <a:pt x="0" y="798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5637946" y="6379602"/>
            <a:ext cx="866149" cy="727565"/>
          </a:xfrm>
          <a:custGeom>
            <a:avLst/>
            <a:gdLst/>
            <a:ahLst/>
            <a:cxnLst/>
            <a:rect r="r" b="b" t="t" l="l"/>
            <a:pathLst>
              <a:path h="727565" w="866149">
                <a:moveTo>
                  <a:pt x="0" y="0"/>
                </a:moveTo>
                <a:lnTo>
                  <a:pt x="866149" y="0"/>
                </a:lnTo>
                <a:lnTo>
                  <a:pt x="866149" y="727565"/>
                </a:lnTo>
                <a:lnTo>
                  <a:pt x="0" y="7275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6597011" y="371475"/>
            <a:ext cx="9879016" cy="741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719"/>
              </a:lnSpc>
              <a:spcBef>
                <a:spcPct val="0"/>
              </a:spcBef>
            </a:pPr>
            <a:r>
              <a:rPr lang="en-US" sz="4766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DESVANTAGENS E DESAFIOS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6830047" y="1435902"/>
            <a:ext cx="470647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Custo Inicial Alto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6847387" y="2064723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implementação de tecnologias avançadas pode exigir investimentos significativos em hardware, software e treinamento.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6830047" y="2846288"/>
            <a:ext cx="5760805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Complexidade e Integração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6847387" y="3475109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integração de novas tecnologias com sistemas existentes pode ser complexa e exigir uma reestruturação significativa dos processos.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830047" y="4256674"/>
            <a:ext cx="5412933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Segurança Cibernética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6847387" y="4885495"/>
            <a:ext cx="8313772" cy="980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O aumento da conectividade cria novas vulnerabilidades de segurança cibernética, exigindo medidas robustas de proteção de dados e sistemas.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6830047" y="5866085"/>
            <a:ext cx="603318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Desemprego e Requalificação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847387" y="6494906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automação pode levar à redução de postos de trabalho tradicionais, exigindo requalificação e treinamento para os trabalhadores afetados.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830047" y="7362196"/>
            <a:ext cx="6033182" cy="5550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519"/>
              </a:lnSpc>
              <a:spcBef>
                <a:spcPct val="0"/>
              </a:spcBef>
            </a:pPr>
            <a:r>
              <a:rPr lang="en-US" sz="3274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Desafios de Implementação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6847387" y="7991017"/>
            <a:ext cx="8313772" cy="6485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64"/>
              </a:lnSpc>
              <a:spcBef>
                <a:spcPct val="0"/>
              </a:spcBef>
            </a:pPr>
            <a:r>
              <a:rPr lang="en-US" sz="1931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A adaptação às novas tecnologias pode enfrentar resistência por parte dos funcionários e exigir mudanças na cultura organizacional.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D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683520" y="159091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5" y="0"/>
                </a:lnTo>
                <a:lnTo>
                  <a:pt x="2651835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637321" y="2636321"/>
            <a:ext cx="7650679" cy="7650679"/>
            <a:chOff x="0" y="0"/>
            <a:chExt cx="3331210" cy="333121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331210" cy="3331210"/>
            </a:xfrm>
            <a:custGeom>
              <a:avLst/>
              <a:gdLst/>
              <a:ahLst/>
              <a:cxnLst/>
              <a:rect r="r" b="b" t="t" l="l"/>
              <a:pathLst>
                <a:path h="3331210" w="3331210">
                  <a:moveTo>
                    <a:pt x="3331210" y="3331210"/>
                  </a:moveTo>
                  <a:lnTo>
                    <a:pt x="0" y="3331210"/>
                  </a:lnTo>
                  <a:cubicBezTo>
                    <a:pt x="0" y="1490980"/>
                    <a:pt x="1490980" y="0"/>
                    <a:pt x="3331210" y="0"/>
                  </a:cubicBezTo>
                  <a:lnTo>
                    <a:pt x="3331210" y="3331210"/>
                  </a:lnTo>
                  <a:close/>
                </a:path>
              </a:pathLst>
            </a:custGeom>
            <a:blipFill>
              <a:blip r:embed="rId4"/>
              <a:stretch>
                <a:fillRect l="-40163" t="0" r="-40163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264153" y="1800947"/>
            <a:ext cx="720510" cy="835374"/>
          </a:xfrm>
          <a:custGeom>
            <a:avLst/>
            <a:gdLst/>
            <a:ahLst/>
            <a:cxnLst/>
            <a:rect r="r" b="b" t="t" l="l"/>
            <a:pathLst>
              <a:path h="835374" w="720510">
                <a:moveTo>
                  <a:pt x="0" y="0"/>
                </a:moveTo>
                <a:lnTo>
                  <a:pt x="720511" y="0"/>
                </a:lnTo>
                <a:lnTo>
                  <a:pt x="720511" y="835374"/>
                </a:lnTo>
                <a:lnTo>
                  <a:pt x="0" y="835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264153" y="6653048"/>
            <a:ext cx="673858" cy="673858"/>
          </a:xfrm>
          <a:custGeom>
            <a:avLst/>
            <a:gdLst/>
            <a:ahLst/>
            <a:cxnLst/>
            <a:rect r="r" b="b" t="t" l="l"/>
            <a:pathLst>
              <a:path h="673858" w="673858">
                <a:moveTo>
                  <a:pt x="0" y="0"/>
                </a:moveTo>
                <a:lnTo>
                  <a:pt x="673858" y="0"/>
                </a:lnTo>
                <a:lnTo>
                  <a:pt x="673858" y="673858"/>
                </a:lnTo>
                <a:lnTo>
                  <a:pt x="0" y="6738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55514" y="7632127"/>
            <a:ext cx="682497" cy="682497"/>
          </a:xfrm>
          <a:custGeom>
            <a:avLst/>
            <a:gdLst/>
            <a:ahLst/>
            <a:cxnLst/>
            <a:rect r="r" b="b" t="t" l="l"/>
            <a:pathLst>
              <a:path h="682497" w="682497">
                <a:moveTo>
                  <a:pt x="0" y="0"/>
                </a:moveTo>
                <a:lnTo>
                  <a:pt x="682497" y="0"/>
                </a:lnTo>
                <a:lnTo>
                  <a:pt x="682497" y="682497"/>
                </a:lnTo>
                <a:lnTo>
                  <a:pt x="0" y="68249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89475" y="-570381"/>
            <a:ext cx="2651835" cy="2651835"/>
          </a:xfrm>
          <a:custGeom>
            <a:avLst/>
            <a:gdLst/>
            <a:ahLst/>
            <a:cxnLst/>
            <a:rect r="r" b="b" t="t" l="l"/>
            <a:pathLst>
              <a:path h="2651835" w="2651835">
                <a:moveTo>
                  <a:pt x="0" y="0"/>
                </a:moveTo>
                <a:lnTo>
                  <a:pt x="2651836" y="0"/>
                </a:lnTo>
                <a:lnTo>
                  <a:pt x="2651836" y="2651835"/>
                </a:lnTo>
                <a:lnTo>
                  <a:pt x="0" y="265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0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255514" y="5730689"/>
            <a:ext cx="9364819" cy="6175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099"/>
              </a:lnSpc>
              <a:spcBef>
                <a:spcPct val="0"/>
              </a:spcBef>
            </a:pPr>
            <a:r>
              <a:rPr lang="en-US" sz="3695">
                <a:solidFill>
                  <a:srgbClr val="4BD1FB"/>
                </a:solidFill>
                <a:latin typeface="DM Sans Bold"/>
                <a:ea typeface="DM Sans Bold"/>
                <a:cs typeface="DM Sans Bold"/>
                <a:sym typeface="DM Sans Bold"/>
              </a:rPr>
              <a:t>Contato: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255514" y="3029237"/>
            <a:ext cx="10434893" cy="2656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3"/>
              </a:lnSpc>
            </a:pPr>
            <a:r>
              <a:rPr lang="en-US" sz="7530" spc="459">
                <a:solidFill>
                  <a:srgbClr val="FFFFFF"/>
                </a:solidFill>
                <a:latin typeface="Now Bold"/>
                <a:ea typeface="Now Bold"/>
                <a:cs typeface="Now Bold"/>
                <a:sym typeface="Now Bold"/>
              </a:rPr>
              <a:t>Obrigado Por Assistir!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101701" y="7755632"/>
            <a:ext cx="6561212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leonardo.souza135@fatec.sp.gov.br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101701" y="6804122"/>
            <a:ext cx="3081187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12 996848036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01701" y="8295895"/>
            <a:ext cx="6561212" cy="435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449"/>
              </a:lnSpc>
              <a:spcBef>
                <a:spcPct val="0"/>
              </a:spcBef>
            </a:pPr>
            <a:r>
              <a:rPr lang="en-US" sz="2874" spc="143">
                <a:solidFill>
                  <a:srgbClr val="FFFBFB"/>
                </a:solidFill>
                <a:latin typeface="DM Sans"/>
                <a:ea typeface="DM Sans"/>
                <a:cs typeface="DM Sans"/>
                <a:sym typeface="DM Sans"/>
              </a:rPr>
              <a:t>sergio.mariano@fatec.sp.gov.br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DAGN9wI2dhk</dc:identifier>
  <dcterms:modified xsi:type="dcterms:W3CDTF">2011-08-01T06:04:30Z</dcterms:modified>
  <cp:revision>1</cp:revision>
  <dc:title>Presented by: Leonardo Souza</dc:title>
</cp:coreProperties>
</file>